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.png"/><Relationship Id="rId5" Type="http://schemas.openxmlformats.org/officeDocument/2006/relationships/tags" Target="../tags/tag5.xml"/><Relationship Id="rId10" Type="http://schemas.openxmlformats.org/officeDocument/2006/relationships/image" Target="../media/image3.jpeg"/><Relationship Id="rId4" Type="http://schemas.openxmlformats.org/officeDocument/2006/relationships/tags" Target="../tags/tag4.xml"/><Relationship Id="rId9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-18163"/>
          <a:stretch>
            <a:fillRect/>
          </a:stretch>
        </p:blipFill>
        <p:spPr bwMode="auto">
          <a:xfrm>
            <a:off x="0" y="1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9"/>
          <p:cNvSpPr/>
          <p:nvPr>
            <p:custDataLst>
              <p:tags r:id="rId2"/>
            </p:custDataLst>
          </p:nvPr>
        </p:nvSpPr>
        <p:spPr>
          <a:xfrm>
            <a:off x="0" y="5637214"/>
            <a:ext cx="9144000" cy="1220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cs typeface="+mn-ea"/>
            </a:endParaRPr>
          </a:p>
        </p:txBody>
      </p:sp>
      <p:sp>
        <p:nvSpPr>
          <p:cNvPr id="6" name="等腰三角形 10"/>
          <p:cNvSpPr/>
          <p:nvPr>
            <p:custDataLst>
              <p:tags r:id="rId3"/>
            </p:custDataLst>
          </p:nvPr>
        </p:nvSpPr>
        <p:spPr>
          <a:xfrm rot="5400000" flipV="1">
            <a:off x="2132807" y="-153193"/>
            <a:ext cx="4878387" cy="91440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cs typeface="+mn-ea"/>
            </a:endParaRPr>
          </a:p>
        </p:txBody>
      </p:sp>
      <p:sp>
        <p:nvSpPr>
          <p:cNvPr id="7" name="直角三角形 11"/>
          <p:cNvSpPr/>
          <p:nvPr>
            <p:custDataLst>
              <p:tags r:id="rId4"/>
            </p:custDataLst>
          </p:nvPr>
        </p:nvSpPr>
        <p:spPr>
          <a:xfrm>
            <a:off x="0" y="2635250"/>
            <a:ext cx="9144000" cy="422275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cs typeface="+mn-ea"/>
            </a:endParaRPr>
          </a:p>
        </p:txBody>
      </p:sp>
      <p:sp>
        <p:nvSpPr>
          <p:cNvPr id="8" name="直角三角形 12"/>
          <p:cNvSpPr/>
          <p:nvPr>
            <p:custDataLst>
              <p:tags r:id="rId5"/>
            </p:custDataLst>
          </p:nvPr>
        </p:nvSpPr>
        <p:spPr>
          <a:xfrm flipH="1">
            <a:off x="0" y="1979614"/>
            <a:ext cx="9144000" cy="4878387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cs typeface="+mn-ea"/>
            </a:endParaRPr>
          </a:p>
        </p:txBody>
      </p:sp>
      <p:pic>
        <p:nvPicPr>
          <p:cNvPr id="9" name="图片 13" descr="微信图片_20190112102422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022" y="-74613"/>
            <a:ext cx="862013" cy="114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171950" y="5038725"/>
            <a:ext cx="4914900" cy="1053581"/>
          </a:xfrm>
          <a:noFill/>
        </p:spPr>
        <p:txBody>
          <a:bodyPr anchor="b">
            <a:normAutofit/>
          </a:bodyPr>
          <a:lstStyle>
            <a:lvl1pPr algn="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171950" y="6164370"/>
            <a:ext cx="4914900" cy="504000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744141" y="12700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82180-F7AB-459F-B3E2-EA72F65FD71B}" type="datetimeFigureOut">
              <a:rPr lang="zh-CN" altLang="en-US"/>
              <a:pPr>
                <a:defRPr/>
              </a:pPr>
              <a:t>2021/10/29</a:t>
            </a:fld>
            <a:endParaRPr lang="zh-CN" altLang="en-US"/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144441" y="127001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573441" y="12700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D1B3A-04A6-4D33-888C-CA6665DF91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3058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7EAF463A-BC7C-46EE-9F1E-7F377CCA48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9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10" Type="http://schemas.openxmlformats.org/officeDocument/2006/relationships/image" Target="../media/image16.png"/><Relationship Id="rId4" Type="http://schemas.openxmlformats.org/officeDocument/2006/relationships/image" Target="../media/image44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Активатор клеток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b="1" i="1" dirty="0" smtClean="0"/>
              <a:t>Здоровая клетка – здоровый организм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User\Desktop\новое описание\новинки из Китая\Активато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762000"/>
            <a:ext cx="2932113" cy="424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16" descr="591db8251fe79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954"/>
          <a:stretch>
            <a:fillRect/>
          </a:stretch>
        </p:blipFill>
        <p:spPr bwMode="auto">
          <a:xfrm>
            <a:off x="-19237" y="-30163"/>
            <a:ext cx="9139238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 descr="I:\005-产品部\珍优福新上产品\细胞理疗仪\细胞理疗仪案例（前期）\选取的案例--迎伊嘉\微信图片_201807260922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869" y="1323975"/>
            <a:ext cx="2135981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 descr="I:\005-产品部\珍优福新上产品\细胞理疗仪\细胞理疗仪案例（前期）\选取的案例--迎伊嘉\微信图片_201807260922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60" y="3605214"/>
            <a:ext cx="209669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7377112" y="3273425"/>
            <a:ext cx="881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600">
                <a:solidFill>
                  <a:srgbClr val="4371C4"/>
                </a:solidFill>
                <a:latin typeface="微软雅黑" pitchFamily="34" charset="-122"/>
                <a:ea typeface="微软雅黑" pitchFamily="34" charset="-122"/>
              </a:rPr>
              <a:t>激活前</a:t>
            </a:r>
          </a:p>
        </p:txBody>
      </p:sp>
      <p:sp>
        <p:nvSpPr>
          <p:cNvPr id="30726" name="TextBox 7"/>
          <p:cNvSpPr txBox="1">
            <a:spLocks noChangeArrowheads="1"/>
          </p:cNvSpPr>
          <p:nvPr/>
        </p:nvSpPr>
        <p:spPr bwMode="auto">
          <a:xfrm>
            <a:off x="7317581" y="5635625"/>
            <a:ext cx="881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600">
                <a:solidFill>
                  <a:srgbClr val="4371C4"/>
                </a:solidFill>
                <a:latin typeface="微软雅黑" pitchFamily="34" charset="-122"/>
                <a:ea typeface="微软雅黑" pitchFamily="34" charset="-122"/>
              </a:rPr>
              <a:t>激活后</a:t>
            </a:r>
          </a:p>
        </p:txBody>
      </p:sp>
      <p:pic>
        <p:nvPicPr>
          <p:cNvPr id="30727" name="Picture 2" descr="I:\005-产品部\珍优福新上产品\细胞理疗仪\细胞理疗仪案例（前期）\选取的案例--迎伊嘉\微信图片_201807291446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844925"/>
            <a:ext cx="267533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2" descr="I:\005-产品部\珍优福新上产品\细胞理疗仪\细胞理疗仪案例（前期）\选取的案例--迎伊嘉\微信图片_201807291446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2699"/>
          <a:stretch>
            <a:fillRect/>
          </a:stretch>
        </p:blipFill>
        <p:spPr bwMode="auto">
          <a:xfrm>
            <a:off x="3426619" y="3844925"/>
            <a:ext cx="2897981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483394" y="690563"/>
            <a:ext cx="4279106" cy="76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0731" name="Picture 2" descr="H:\005-产品部\珍优福新上产品\细胞理疗仪\细胞理疗仪案例（前期）\案例\修改过的图片\12批 孟总石姐增加案例\微信图片_201809190855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9" y="1285876"/>
            <a:ext cx="2159794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Box 89"/>
          <p:cNvSpPr txBox="1">
            <a:spLocks noChangeArrowheads="1"/>
          </p:cNvSpPr>
          <p:nvPr/>
        </p:nvSpPr>
        <p:spPr bwMode="auto">
          <a:xfrm>
            <a:off x="339141" y="510548"/>
            <a:ext cx="84224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 dirty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脂肪肉瘤，一次后液化，两次后结痂</a:t>
            </a:r>
            <a:r>
              <a:rPr lang="ru-RU" altLang="zh-CN" sz="2000" dirty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 Липомы, папилломы, до/после применения</a:t>
            </a:r>
            <a:endParaRPr lang="zh-CN" altLang="en-US" sz="2000" dirty="0">
              <a:solidFill>
                <a:srgbClr val="4371C4"/>
              </a:solidFill>
              <a:latin typeface="汉仪大黑简" charset="-122"/>
              <a:ea typeface="汉仪大黑简" charset="-122"/>
            </a:endParaRPr>
          </a:p>
        </p:txBody>
      </p:sp>
      <p:pic>
        <p:nvPicPr>
          <p:cNvPr id="30732" name="Picture 2" descr="H:\005-产品部\珍优福新上产品\细胞理疗仪\细胞理疗仪案例（前期）\案例\修改过的图片\12批 孟总石姐增加案例\微信图片_201809190855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1231" r="46112" b="21071"/>
          <a:stretch>
            <a:fillRect/>
          </a:stretch>
        </p:blipFill>
        <p:spPr bwMode="auto">
          <a:xfrm>
            <a:off x="2652713" y="1247776"/>
            <a:ext cx="2156222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3" name="TextBox 8"/>
          <p:cNvSpPr txBox="1">
            <a:spLocks noChangeArrowheads="1"/>
          </p:cNvSpPr>
          <p:nvPr/>
        </p:nvSpPr>
        <p:spPr bwMode="auto">
          <a:xfrm>
            <a:off x="2621756" y="2905125"/>
            <a:ext cx="7155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>
                <a:solidFill>
                  <a:srgbClr val="4371C4"/>
                </a:solidFill>
                <a:latin typeface="微软雅黑" pitchFamily="34" charset="-122"/>
                <a:ea typeface="微软雅黑" pitchFamily="34" charset="-122"/>
              </a:rPr>
              <a:t>一次后</a:t>
            </a:r>
          </a:p>
        </p:txBody>
      </p:sp>
      <p:pic>
        <p:nvPicPr>
          <p:cNvPr id="30734" name="Picture 2" descr="H:\005-产品部\珍优福新上产品\细胞理疗仪\细胞理疗仪案例（前期）\案例\修改过的图片\12批 孟总石姐增加案例\微信图片_20180919085516.jpg"/>
          <p:cNvPicPr>
            <a:picLocks noChangeAspect="1" noChangeArrowheads="1"/>
          </p:cNvPicPr>
          <p:nvPr/>
        </p:nvPicPr>
        <p:blipFill>
          <a:blip r:embed="rId8" cstate="print">
            <a:lum contrast="-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658" t="51231" b="8170"/>
          <a:stretch>
            <a:fillRect/>
          </a:stretch>
        </p:blipFill>
        <p:spPr bwMode="auto">
          <a:xfrm>
            <a:off x="4837510" y="1201738"/>
            <a:ext cx="1559719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5" name="TextBox 9"/>
          <p:cNvSpPr txBox="1">
            <a:spLocks noChangeArrowheads="1"/>
          </p:cNvSpPr>
          <p:nvPr/>
        </p:nvSpPr>
        <p:spPr bwMode="auto">
          <a:xfrm>
            <a:off x="4642247" y="2895600"/>
            <a:ext cx="102274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rgbClr val="4371C4"/>
                </a:solidFill>
                <a:latin typeface="微软雅黑" pitchFamily="34" charset="-122"/>
                <a:ea typeface="微软雅黑" pitchFamily="34" charset="-122"/>
              </a:rPr>
              <a:t>两次后</a:t>
            </a:r>
          </a:p>
        </p:txBody>
      </p:sp>
      <p:pic>
        <p:nvPicPr>
          <p:cNvPr id="30736" name="图片 9" descr="微信图片_201901141739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3073" b="7344"/>
          <a:stretch>
            <a:fillRect/>
          </a:stretch>
        </p:blipFill>
        <p:spPr bwMode="auto">
          <a:xfrm>
            <a:off x="8077200" y="85726"/>
            <a:ext cx="1009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7" name="Прямоугольник 16"/>
          <p:cNvSpPr>
            <a:spLocks noChangeArrowheads="1"/>
          </p:cNvSpPr>
          <p:nvPr/>
        </p:nvSpPr>
        <p:spPr bwMode="auto">
          <a:xfrm>
            <a:off x="2472422" y="163513"/>
            <a:ext cx="4339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Образования на коже</a:t>
            </a:r>
            <a:endParaRPr lang="zh-CN" altLang="en-US">
              <a:solidFill>
                <a:srgbClr val="4371C4"/>
              </a:solidFill>
              <a:latin typeface="汉仪大黑简" charset="-122"/>
              <a:ea typeface="汉仪大黑简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939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8" descr="591db8251fe79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954"/>
          <a:stretch>
            <a:fillRect/>
          </a:stretch>
        </p:blipFill>
        <p:spPr bwMode="auto">
          <a:xfrm>
            <a:off x="-73550" y="0"/>
            <a:ext cx="9139238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图片 2" descr="640 (2).webp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988"/>
          <a:stretch>
            <a:fillRect/>
          </a:stretch>
        </p:blipFill>
        <p:spPr bwMode="auto">
          <a:xfrm>
            <a:off x="966788" y="395288"/>
            <a:ext cx="2764631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89"/>
          <p:cNvSpPr txBox="1">
            <a:spLocks noChangeArrowheads="1"/>
          </p:cNvSpPr>
          <p:nvPr/>
        </p:nvSpPr>
        <p:spPr bwMode="auto">
          <a:xfrm>
            <a:off x="948928" y="3187701"/>
            <a:ext cx="28527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下颚处脂肪瘤，激活</a:t>
            </a:r>
            <a:r>
              <a:rPr lang="en-US" altLang="zh-CN" sz="200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12</a:t>
            </a:r>
            <a:r>
              <a:rPr lang="zh-CN" altLang="en-US" sz="200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天，消失</a:t>
            </a:r>
          </a:p>
        </p:txBody>
      </p:sp>
      <p:pic>
        <p:nvPicPr>
          <p:cNvPr id="31749" name="Picture 2" descr="I:\005-产品部\珍优福新上产品\细胞理疗仪\细胞理疗仪案例（前期）\选取的案例--迎伊嘉\淤堵\微信图片_201803261139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167" y="3705226"/>
            <a:ext cx="305871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图片 4" descr="微信图片_201909281138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853" y="1589089"/>
            <a:ext cx="1737122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图片 5" descr="微信图片_201909281138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57188"/>
            <a:ext cx="2389585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图片 11" descr="微信图片_201901141739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3073" b="7344"/>
          <a:stretch>
            <a:fillRect/>
          </a:stretch>
        </p:blipFill>
        <p:spPr bwMode="auto">
          <a:xfrm>
            <a:off x="8077200" y="85726"/>
            <a:ext cx="1009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图片 1" descr="微信图片_2019092909242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652" t="7353" r="56802" b="5099"/>
          <a:stretch>
            <a:fillRect/>
          </a:stretch>
        </p:blipFill>
        <p:spPr bwMode="auto">
          <a:xfrm rot="840000">
            <a:off x="467916" y="4830764"/>
            <a:ext cx="47982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Прямоугольник 9"/>
          <p:cNvSpPr>
            <a:spLocks noChangeArrowheads="1"/>
          </p:cNvSpPr>
          <p:nvPr/>
        </p:nvSpPr>
        <p:spPr bwMode="auto">
          <a:xfrm>
            <a:off x="6288882" y="417059"/>
            <a:ext cx="249893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dirty="0" err="1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Варикоз</a:t>
            </a:r>
            <a:r>
              <a:rPr lang="ru-RU" altLang="zh-CN" dirty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,</a:t>
            </a:r>
          </a:p>
          <a:p>
            <a:pPr eaLnBrk="1" hangingPunct="1"/>
            <a:r>
              <a:rPr lang="ru-RU" altLang="zh-CN" dirty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до/после 13 раз</a:t>
            </a:r>
            <a:endParaRPr lang="zh-CN" altLang="en-US" dirty="0">
              <a:solidFill>
                <a:srgbClr val="4371C4"/>
              </a:solidFill>
              <a:latin typeface="汉仪大黑简" charset="-122"/>
              <a:ea typeface="汉仪大黑简" charset="-122"/>
            </a:endParaRPr>
          </a:p>
        </p:txBody>
      </p:sp>
      <p:sp>
        <p:nvSpPr>
          <p:cNvPr id="31755" name="Прямоугольник 10"/>
          <p:cNvSpPr>
            <a:spLocks noChangeArrowheads="1"/>
          </p:cNvSpPr>
          <p:nvPr/>
        </p:nvSpPr>
        <p:spPr bwMode="auto">
          <a:xfrm>
            <a:off x="639366" y="3821113"/>
            <a:ext cx="46858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Липома, до/после 12 раз</a:t>
            </a:r>
            <a:endParaRPr lang="zh-CN" altLang="en-US">
              <a:solidFill>
                <a:srgbClr val="4371C4"/>
              </a:solidFill>
              <a:latin typeface="汉仪大黑简" charset="-122"/>
              <a:ea typeface="汉仪大黑简" charset="-122"/>
            </a:endParaRPr>
          </a:p>
        </p:txBody>
      </p:sp>
      <p:sp>
        <p:nvSpPr>
          <p:cNvPr id="31756" name="Прямоугольник 11"/>
          <p:cNvSpPr>
            <a:spLocks noChangeArrowheads="1"/>
          </p:cNvSpPr>
          <p:nvPr/>
        </p:nvSpPr>
        <p:spPr bwMode="auto">
          <a:xfrm>
            <a:off x="1206978" y="6407151"/>
            <a:ext cx="5493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dirty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Полимастия, до/после 7 раз</a:t>
            </a:r>
            <a:endParaRPr lang="ru-RU" altLang="ru-RU" dirty="0"/>
          </a:p>
        </p:txBody>
      </p:sp>
    </p:spTree>
    <p:extLst>
      <p:ext uri="{BB962C8B-B14F-4D97-AF65-F5344CB8AC3E}">
        <p14:creationId xmlns="" xmlns:p14="http://schemas.microsoft.com/office/powerpoint/2010/main" val="257867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图片 12" descr="591db8251fe79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954"/>
          <a:stretch>
            <a:fillRect/>
          </a:stretch>
        </p:blipFill>
        <p:spPr bwMode="auto">
          <a:xfrm>
            <a:off x="10716" y="-23813"/>
            <a:ext cx="9139238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图片 1" descr="640.webp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" y="485775"/>
            <a:ext cx="3709988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89"/>
          <p:cNvSpPr txBox="1">
            <a:spLocks noChangeArrowheads="1"/>
          </p:cNvSpPr>
          <p:nvPr/>
        </p:nvSpPr>
        <p:spPr bwMode="auto">
          <a:xfrm>
            <a:off x="1521619" y="2159001"/>
            <a:ext cx="26729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rgbClr val="FFFF00"/>
                </a:solidFill>
                <a:latin typeface="汉仪大黑简" charset="-122"/>
                <a:ea typeface="汉仪大黑简" charset="-122"/>
              </a:rPr>
              <a:t>激活</a:t>
            </a:r>
            <a:r>
              <a:rPr lang="en-US" altLang="zh-CN" sz="2000">
                <a:solidFill>
                  <a:srgbClr val="FFFF00"/>
                </a:solidFill>
                <a:latin typeface="汉仪大黑简" charset="-122"/>
                <a:ea typeface="汉仪大黑简" charset="-122"/>
              </a:rPr>
              <a:t>7</a:t>
            </a:r>
            <a:r>
              <a:rPr lang="zh-CN" altLang="en-US" sz="2000">
                <a:solidFill>
                  <a:srgbClr val="FFFF00"/>
                </a:solidFill>
                <a:latin typeface="汉仪大黑简" charset="-122"/>
                <a:ea typeface="汉仪大黑简" charset="-122"/>
              </a:rPr>
              <a:t>次，富贵包逐渐消失</a:t>
            </a:r>
          </a:p>
        </p:txBody>
      </p:sp>
      <p:pic>
        <p:nvPicPr>
          <p:cNvPr id="32773" name="Picture 4" descr="D:\用户目录\Desktop\细胞理疗仪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06" y="2838451"/>
            <a:ext cx="2538413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" descr="D:\用户目录\Desktop\细胞理疗仪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5" r="1620" b="7887"/>
          <a:stretch>
            <a:fillRect/>
          </a:stretch>
        </p:blipFill>
        <p:spPr bwMode="auto">
          <a:xfrm>
            <a:off x="1719263" y="2940050"/>
            <a:ext cx="2512219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2" descr="I:\005-产品部\珍优福新上产品\细胞理疗仪\细胞理疗仪案例（前期）\选取的案例--迎伊嘉\其他问题\剖腹产刀疤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646114"/>
            <a:ext cx="1818085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2" descr="I:\005-产品部\珍优福新上产品\细胞理疗仪\细胞理疗仪案例（前期）\选取的案例--迎伊嘉\其他问题\剖腹产刀疤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7717"/>
          <a:stretch>
            <a:fillRect/>
          </a:stretch>
        </p:blipFill>
        <p:spPr bwMode="auto">
          <a:xfrm>
            <a:off x="6268641" y="620714"/>
            <a:ext cx="1818084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TextBox 6"/>
          <p:cNvSpPr txBox="1">
            <a:spLocks noChangeArrowheads="1"/>
          </p:cNvSpPr>
          <p:nvPr/>
        </p:nvSpPr>
        <p:spPr bwMode="auto">
          <a:xfrm>
            <a:off x="4981575" y="2660650"/>
            <a:ext cx="6834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600">
                <a:solidFill>
                  <a:srgbClr val="4371C4"/>
                </a:solidFill>
                <a:latin typeface="微软雅黑" pitchFamily="34" charset="-122"/>
                <a:ea typeface="微软雅黑" pitchFamily="34" charset="-122"/>
              </a:rPr>
              <a:t>激活前</a:t>
            </a:r>
          </a:p>
        </p:txBody>
      </p:sp>
      <p:sp>
        <p:nvSpPr>
          <p:cNvPr id="32778" name="TextBox 7"/>
          <p:cNvSpPr txBox="1">
            <a:spLocks noChangeArrowheads="1"/>
          </p:cNvSpPr>
          <p:nvPr/>
        </p:nvSpPr>
        <p:spPr bwMode="auto">
          <a:xfrm>
            <a:off x="6248400" y="2671763"/>
            <a:ext cx="1971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600">
                <a:solidFill>
                  <a:srgbClr val="4371C4"/>
                </a:solidFill>
                <a:latin typeface="微软雅黑" pitchFamily="34" charset="-122"/>
                <a:ea typeface="微软雅黑" pitchFamily="34" charset="-122"/>
              </a:rPr>
              <a:t>激活</a:t>
            </a:r>
            <a:r>
              <a:rPr lang="en-US" altLang="zh-CN" sz="1600">
                <a:solidFill>
                  <a:srgbClr val="4371C4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600">
                <a:solidFill>
                  <a:srgbClr val="4371C4"/>
                </a:solidFill>
                <a:latin typeface="微软雅黑" pitchFamily="34" charset="-122"/>
                <a:ea typeface="微软雅黑" pitchFamily="34" charset="-122"/>
              </a:rPr>
              <a:t>次后，疤痕明显减轻</a:t>
            </a:r>
          </a:p>
        </p:txBody>
      </p:sp>
      <p:pic>
        <p:nvPicPr>
          <p:cNvPr id="32779" name="Picture 2" descr="I:\005-产品部\珍优福新上产品\细胞理疗仪\细胞理疗仪案例（前期）\案例\修改过的图片\9批-原始-5.31下午5点\未贴标\灰指甲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88" y="3011488"/>
            <a:ext cx="3583781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图片 11" descr="微信图片_201901141739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3073" b="7344"/>
          <a:stretch>
            <a:fillRect/>
          </a:stretch>
        </p:blipFill>
        <p:spPr bwMode="auto">
          <a:xfrm>
            <a:off x="8077200" y="85726"/>
            <a:ext cx="1009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图片 2" descr="微信图片_2019092909242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652" t="7353" r="56802" b="5099"/>
          <a:stretch>
            <a:fillRect/>
          </a:stretch>
        </p:blipFill>
        <p:spPr bwMode="auto">
          <a:xfrm rot="840000">
            <a:off x="467916" y="4830764"/>
            <a:ext cx="47982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2" name="Прямоугольник 13"/>
          <p:cNvSpPr>
            <a:spLocks noChangeArrowheads="1"/>
          </p:cNvSpPr>
          <p:nvPr/>
        </p:nvSpPr>
        <p:spPr bwMode="auto">
          <a:xfrm>
            <a:off x="1406129" y="0"/>
            <a:ext cx="22300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70C0"/>
                </a:solidFill>
                <a:ea typeface="汉仪大黑简" charset="-122"/>
              </a:rPr>
              <a:t>Холка, до/после 7 раз</a:t>
            </a:r>
            <a:endParaRPr lang="ru-RU" altLang="ru-RU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25603" y="1"/>
            <a:ext cx="3510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zh-CN" dirty="0">
                <a:solidFill>
                  <a:srgbClr val="0070C0"/>
                </a:solidFill>
                <a:latin typeface="+mn-lt"/>
                <a:ea typeface="汉仪大黑简" charset="-122"/>
              </a:rPr>
              <a:t>Шрам от кесарева сечения,</a:t>
            </a:r>
          </a:p>
          <a:p>
            <a:pPr>
              <a:defRPr/>
            </a:pPr>
            <a:r>
              <a:rPr lang="ru-RU" dirty="0">
                <a:solidFill>
                  <a:srgbClr val="0070C0"/>
                </a:solidFill>
                <a:latin typeface="+mn-lt"/>
                <a:ea typeface="汉仪大黑简" charset="-122"/>
              </a:rPr>
              <a:t>до/после 3 раз</a:t>
            </a:r>
            <a:endParaRPr lang="ru-RU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2784" name="Прямоугольник 15"/>
          <p:cNvSpPr>
            <a:spLocks noChangeArrowheads="1"/>
          </p:cNvSpPr>
          <p:nvPr/>
        </p:nvSpPr>
        <p:spPr bwMode="auto">
          <a:xfrm>
            <a:off x="4527948" y="6088063"/>
            <a:ext cx="4992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ru-RU"/>
              <a:t>онихомикоз (</a:t>
            </a:r>
            <a:r>
              <a:rPr lang="ru-RU" altLang="ru-RU" i="1"/>
              <a:t>грибковые поражения ногтей</a:t>
            </a:r>
            <a:r>
              <a:rPr lang="ru-RU" altLang="ru-RU"/>
              <a:t>),</a:t>
            </a:r>
          </a:p>
          <a:p>
            <a:pPr eaLnBrk="1" hangingPunct="1"/>
            <a:r>
              <a:rPr lang="ru-RU" altLang="ru-RU"/>
              <a:t>до/после 2 мес</a:t>
            </a:r>
          </a:p>
        </p:txBody>
      </p:sp>
    </p:spTree>
    <p:extLst>
      <p:ext uri="{BB962C8B-B14F-4D97-AF65-F5344CB8AC3E}">
        <p14:creationId xmlns="" xmlns:p14="http://schemas.microsoft.com/office/powerpoint/2010/main" val="168751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10" descr="591db8251fe79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954"/>
          <a:stretch>
            <a:fillRect/>
          </a:stretch>
        </p:blipFill>
        <p:spPr bwMode="auto">
          <a:xfrm>
            <a:off x="10716" y="-23813"/>
            <a:ext cx="9139238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79929"/>
            <a:ext cx="3790950" cy="413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89"/>
          <p:cNvSpPr txBox="1">
            <a:spLocks noChangeArrowheads="1"/>
          </p:cNvSpPr>
          <p:nvPr/>
        </p:nvSpPr>
        <p:spPr bwMode="auto">
          <a:xfrm>
            <a:off x="323528" y="4284663"/>
            <a:ext cx="377309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 dirty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肩颈严重淤堵，压迫手部神经，导致手部酸麻胀痛。</a:t>
            </a:r>
            <a:endParaRPr lang="ru-RU" altLang="zh-CN" sz="2000" dirty="0">
              <a:solidFill>
                <a:srgbClr val="4371C4"/>
              </a:solidFill>
              <a:latin typeface="汉仪大黑简" charset="-122"/>
              <a:ea typeface="汉仪大黑简" charset="-122"/>
            </a:endParaRPr>
          </a:p>
          <a:p>
            <a:pPr eaLnBrk="1" hangingPunct="1"/>
            <a:r>
              <a:rPr lang="ru-RU" altLang="zh-CN" sz="2000" dirty="0">
                <a:solidFill>
                  <a:srgbClr val="4371C4"/>
                </a:solidFill>
                <a:latin typeface="Times New Roman" panose="02020603050405020304" pitchFamily="18" charset="0"/>
                <a:ea typeface="汉仪大黑简" charset="-122"/>
                <a:cs typeface="Times New Roman" panose="02020603050405020304" pitchFamily="18" charset="0"/>
              </a:rPr>
              <a:t>Застой и отложения в плечевом суставе сдавливали нерв, привели к онемению и сдавливающей боли</a:t>
            </a:r>
          </a:p>
          <a:p>
            <a:pPr eaLnBrk="1" hangingPunct="1"/>
            <a:r>
              <a:rPr lang="ru-RU" altLang="zh-CN" sz="2000" dirty="0">
                <a:solidFill>
                  <a:srgbClr val="4371C4"/>
                </a:solidFill>
                <a:latin typeface="Times New Roman" panose="02020603050405020304" pitchFamily="18" charset="0"/>
                <a:ea typeface="汉仪大黑简" charset="-122"/>
                <a:cs typeface="Times New Roman" panose="02020603050405020304" pitchFamily="18" charset="0"/>
              </a:rPr>
              <a:t>До/после 30-ти минутного применения</a:t>
            </a:r>
            <a:endParaRPr lang="zh-CN" altLang="en-US" sz="2000" dirty="0">
              <a:solidFill>
                <a:srgbClr val="4371C4"/>
              </a:solidFill>
              <a:latin typeface="Times New Roman" panose="02020603050405020304" pitchFamily="18" charset="0"/>
              <a:ea typeface="汉仪大黑简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активатор\WeChat Image_2020052818142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0"/>
            <a:ext cx="3505200" cy="3505200"/>
          </a:xfrm>
          <a:prstGeom prst="rect">
            <a:avLst/>
          </a:prstGeom>
          <a:noFill/>
        </p:spPr>
      </p:pic>
      <p:pic>
        <p:nvPicPr>
          <p:cNvPr id="2051" name="Picture 3" descr="C:\Users\User\Desktop\активатор\WeChat Image_2020052818142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505200"/>
            <a:ext cx="3581400" cy="3581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0511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7" name="Picture 7" descr="C:\Users\02\Desktop\новое описание\новинки из Китая\рез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2936875" cy="2936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02\Desktop\новое описание\новинки из Китая\WeChat Image_201912171222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02\Desktop\новое описание\новинки из Китая\WeChat Image_201912171223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814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активатор\WeChat Image_2020052818142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3886200"/>
            <a:ext cx="2600960" cy="2438400"/>
          </a:xfrm>
          <a:prstGeom prst="rect">
            <a:avLst/>
          </a:prstGeom>
          <a:noFill/>
        </p:spPr>
      </p:pic>
      <p:pic>
        <p:nvPicPr>
          <p:cNvPr id="3075" name="Picture 3" descr="C:\Users\User\Desktop\активатор\WeChat Image_202005291324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0"/>
            <a:ext cx="3581400" cy="3581400"/>
          </a:xfrm>
          <a:prstGeom prst="rect">
            <a:avLst/>
          </a:prstGeom>
          <a:noFill/>
        </p:spPr>
      </p:pic>
      <p:sp>
        <p:nvSpPr>
          <p:cNvPr id="10" name="Овал 9"/>
          <p:cNvSpPr/>
          <p:nvPr/>
        </p:nvSpPr>
        <p:spPr>
          <a:xfrm>
            <a:off x="3352800" y="990600"/>
            <a:ext cx="6858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048000" y="2209800"/>
            <a:ext cx="5334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010400" y="1981200"/>
            <a:ext cx="4572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543800" y="838200"/>
            <a:ext cx="4572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07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активатор\WeChat Image_2020052818142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971800"/>
            <a:ext cx="3657600" cy="3657600"/>
          </a:xfrm>
          <a:prstGeom prst="rect">
            <a:avLst/>
          </a:prstGeom>
          <a:noFill/>
        </p:spPr>
      </p:pic>
      <p:pic>
        <p:nvPicPr>
          <p:cNvPr id="4100" name="Picture 4" descr="C:\Users\User\Desktop\активатор\WeChat Image_202005281814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219200" y="0"/>
            <a:ext cx="3657600" cy="3505200"/>
          </a:xfrm>
          <a:prstGeom prst="rect">
            <a:avLst/>
          </a:prstGeom>
          <a:noFill/>
        </p:spPr>
      </p:pic>
      <p:pic>
        <p:nvPicPr>
          <p:cNvPr id="10" name="Picture 2" descr="C:\Users\User\Desktop\активатор\WeChat Image_2020052818142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876800" y="2819400"/>
            <a:ext cx="3886200" cy="3886200"/>
          </a:xfrm>
          <a:prstGeom prst="rect">
            <a:avLst/>
          </a:prstGeom>
          <a:noFill/>
        </p:spPr>
      </p:pic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5791200" y="1447800"/>
            <a:ext cx="3352800" cy="4485167"/>
          </a:xfrm>
        </p:spPr>
        <p:txBody>
          <a:bodyPr/>
          <a:lstStyle/>
          <a:p>
            <a:r>
              <a:rPr lang="ru-RU" dirty="0" smtClean="0"/>
              <a:t>После 1-2 сеансов применения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6" descr="C:\Users\02\Desktop\новое описание\новинки из Китая\результаты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16357"/>
            <a:ext cx="3241643" cy="3241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активатор\WeChat Image_20200528181420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76200"/>
            <a:ext cx="3276600" cy="3276600"/>
          </a:xfrm>
          <a:prstGeom prst="rect">
            <a:avLst/>
          </a:prstGeom>
          <a:noFill/>
        </p:spPr>
      </p:pic>
      <p:pic>
        <p:nvPicPr>
          <p:cNvPr id="5125" name="Picture 5" descr="C:\Users\User\Desktop\активатор\WeChat Image_2020052818142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0"/>
            <a:ext cx="3657600" cy="3657600"/>
          </a:xfrm>
          <a:prstGeom prst="rect">
            <a:avLst/>
          </a:prstGeom>
          <a:noFill/>
        </p:spPr>
      </p:pic>
      <p:pic>
        <p:nvPicPr>
          <p:cNvPr id="14" name="Picture 3" descr="C:\Users\User\Desktop\активатор\WeChat Image_20200528181420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505200"/>
            <a:ext cx="3200400" cy="3200400"/>
          </a:xfrm>
          <a:prstGeom prst="rect">
            <a:avLst/>
          </a:prstGeom>
          <a:noFill/>
        </p:spPr>
      </p:pic>
      <p:sp>
        <p:nvSpPr>
          <p:cNvPr id="15" name="Овал 14"/>
          <p:cNvSpPr/>
          <p:nvPr/>
        </p:nvSpPr>
        <p:spPr>
          <a:xfrm>
            <a:off x="2895600" y="4800600"/>
            <a:ext cx="990600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524000" y="4724400"/>
            <a:ext cx="762000" cy="762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39200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00600"/>
            <a:ext cx="8839200" cy="1953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450" y="152400"/>
            <a:ext cx="4603450" cy="663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3103" y="228600"/>
            <a:ext cx="4750897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03" y="5228396"/>
            <a:ext cx="2447206" cy="12249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ЦЕНА: 2500 </a:t>
            </a:r>
            <a:r>
              <a:rPr lang="en-US" dirty="0" smtClean="0"/>
              <a:t>$</a:t>
            </a:r>
            <a:endParaRPr lang="ru-RU" dirty="0"/>
          </a:p>
        </p:txBody>
      </p:sp>
      <p:pic>
        <p:nvPicPr>
          <p:cNvPr id="4" name="图片 1" descr="微信图片_201909290924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652" t="7353" r="56802" b="5099"/>
          <a:stretch>
            <a:fillRect/>
          </a:stretch>
        </p:blipFill>
        <p:spPr bwMode="auto">
          <a:xfrm rot="1500000">
            <a:off x="810767" y="1361338"/>
            <a:ext cx="1336618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 13"/>
          <p:cNvSpPr/>
          <p:nvPr/>
        </p:nvSpPr>
        <p:spPr>
          <a:xfrm>
            <a:off x="2480809" y="2461193"/>
            <a:ext cx="6267656" cy="37131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圆角矩形 7"/>
          <p:cNvSpPr/>
          <p:nvPr/>
        </p:nvSpPr>
        <p:spPr>
          <a:xfrm>
            <a:off x="5208757" y="1869305"/>
            <a:ext cx="3698081" cy="9758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400" b="1" dirty="0" smtClean="0"/>
              <a:t>Проникает </a:t>
            </a:r>
            <a:r>
              <a:rPr lang="ru-RU" altLang="zh-CN" sz="2400" b="1" dirty="0"/>
              <a:t>в кожу, кости, мышцы</a:t>
            </a:r>
            <a:endParaRPr lang="en-US" altLang="zh-CN" sz="2400" b="1" dirty="0"/>
          </a:p>
        </p:txBody>
      </p:sp>
      <p:sp>
        <p:nvSpPr>
          <p:cNvPr id="7" name="圆角矩形 8"/>
          <p:cNvSpPr/>
          <p:nvPr/>
        </p:nvSpPr>
        <p:spPr>
          <a:xfrm>
            <a:off x="5218282" y="2870493"/>
            <a:ext cx="3699669" cy="1352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b="1" dirty="0" smtClean="0">
                <a:solidFill>
                  <a:srgbClr val="FFFFFF"/>
                </a:solidFill>
                <a:ea typeface="微软雅黑" pitchFamily="34" charset="-122"/>
              </a:rPr>
              <a:t>Стимулирует </a:t>
            </a:r>
            <a:r>
              <a:rPr lang="ru-RU" altLang="zh-CN" b="1" dirty="0">
                <a:solidFill>
                  <a:srgbClr val="FFFFFF"/>
                </a:solidFill>
                <a:ea typeface="微软雅黑" pitchFamily="34" charset="-122"/>
              </a:rPr>
              <a:t>кровообращение, смягчает боль</a:t>
            </a:r>
            <a:endParaRPr lang="en-US" altLang="zh-CN" sz="2500" b="1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8" name="圆角矩形 9"/>
          <p:cNvSpPr/>
          <p:nvPr/>
        </p:nvSpPr>
        <p:spPr>
          <a:xfrm>
            <a:off x="5235886" y="4272759"/>
            <a:ext cx="3688556" cy="10554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b="1" dirty="0" smtClean="0">
                <a:solidFill>
                  <a:srgbClr val="FFFFFF"/>
                </a:solidFill>
                <a:ea typeface="微软雅黑" pitchFamily="34" charset="-122"/>
              </a:rPr>
              <a:t>Способствует выведению токсинов, борется со старением </a:t>
            </a:r>
            <a:br>
              <a:rPr lang="ru-RU" altLang="zh-CN" b="1" dirty="0" smtClean="0">
                <a:solidFill>
                  <a:srgbClr val="FFFFFF"/>
                </a:solidFill>
                <a:ea typeface="微软雅黑" pitchFamily="34" charset="-122"/>
              </a:rPr>
            </a:br>
            <a:endParaRPr lang="en-US" altLang="zh-CN" b="1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9" name="圆角矩形 10"/>
          <p:cNvSpPr/>
          <p:nvPr/>
        </p:nvSpPr>
        <p:spPr>
          <a:xfrm>
            <a:off x="5235886" y="5328201"/>
            <a:ext cx="3702844" cy="1344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b="1" dirty="0" smtClean="0">
                <a:solidFill>
                  <a:srgbClr val="FFFFFF"/>
                </a:solidFill>
                <a:ea typeface="微软雅黑" pitchFamily="34" charset="-122"/>
              </a:rPr>
              <a:t>Оживляет </a:t>
            </a:r>
            <a:r>
              <a:rPr lang="ru-RU" altLang="zh-CN" b="1" dirty="0">
                <a:solidFill>
                  <a:srgbClr val="FFFFFF"/>
                </a:solidFill>
                <a:ea typeface="微软雅黑" pitchFamily="34" charset="-122"/>
              </a:rPr>
              <a:t>кровь, нервные клетки, </a:t>
            </a:r>
            <a:r>
              <a:rPr lang="ru-RU" altLang="zh-CN" b="1" dirty="0" smtClean="0">
                <a:solidFill>
                  <a:srgbClr val="FFFFFF"/>
                </a:solidFill>
                <a:ea typeface="微软雅黑" pitchFamily="34" charset="-122"/>
              </a:rPr>
              <a:t>улучшает секрецию</a:t>
            </a:r>
            <a:endParaRPr lang="zh-CN" altLang="en-US" b="1" dirty="0">
              <a:solidFill>
                <a:srgbClr val="FFFFFF"/>
              </a:solidFill>
              <a:ea typeface="微软雅黑" pitchFamily="34" charset="-122"/>
            </a:endParaRPr>
          </a:p>
        </p:txBody>
      </p:sp>
      <p:pic>
        <p:nvPicPr>
          <p:cNvPr id="10" name="图片 12" descr="微信图片_201804241135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8"/>
          <a:stretch>
            <a:fillRect/>
          </a:stretch>
        </p:blipFill>
        <p:spPr bwMode="auto">
          <a:xfrm>
            <a:off x="2523331" y="2357212"/>
            <a:ext cx="2484438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43608" y="365886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Активатор клеток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33259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Технология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28600" y="1905000"/>
            <a:ext cx="8153400" cy="4495800"/>
          </a:xfrm>
        </p:spPr>
        <p:txBody>
          <a:bodyPr>
            <a:normAutofit fontScale="70000" lnSpcReduction="2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Сочетание квантовой технологии 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+ </a:t>
            </a:r>
            <a:r>
              <a:rPr lang="ru-RU" b="1" i="1" dirty="0" err="1" smtClean="0">
                <a:solidFill>
                  <a:srgbClr val="FF0000"/>
                </a:solidFill>
              </a:rPr>
              <a:t>терагерцевого</a:t>
            </a:r>
            <a:r>
              <a:rPr lang="ru-RU" b="1" i="1" dirty="0" smtClean="0">
                <a:solidFill>
                  <a:srgbClr val="FF0000"/>
                </a:solidFill>
              </a:rPr>
              <a:t> излучения 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+ технологии сверхдлинных волн</a:t>
            </a:r>
            <a:r>
              <a:rPr lang="ru-RU" i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b="1" dirty="0" smtClean="0"/>
              <a:t>ТГц волны </a:t>
            </a:r>
            <a:r>
              <a:rPr lang="ru-RU" dirty="0" smtClean="0"/>
              <a:t>доставляют клеткам большое количество </a:t>
            </a:r>
            <a:r>
              <a:rPr lang="ru-RU" i="1" dirty="0" smtClean="0"/>
              <a:t>анионов </a:t>
            </a:r>
          </a:p>
          <a:p>
            <a:r>
              <a:rPr lang="ru-RU" b="1" dirty="0" smtClean="0"/>
              <a:t>Сверхдлинные волны </a:t>
            </a:r>
            <a:r>
              <a:rPr lang="ru-RU" dirty="0" smtClean="0"/>
              <a:t>Сверхдлинные волны </a:t>
            </a:r>
            <a:r>
              <a:rPr lang="ru-RU" i="1" dirty="0" smtClean="0"/>
              <a:t>могут легко проникать </a:t>
            </a:r>
            <a:r>
              <a:rPr lang="ru-RU" dirty="0" smtClean="0"/>
              <a:t>через различные материалы, но они отличаются от ультрафиолетовых, рентгеновских лучей, радиоволн, которые несут в себе вред для организма человека. Они действуют на больные ткани в организме, повышают жизнеспособность клеток. В то же время они обладают свойствами </a:t>
            </a:r>
            <a:r>
              <a:rPr lang="ru-RU" i="1" dirty="0" smtClean="0"/>
              <a:t>микровибрации и нагревания внешней поверхности</a:t>
            </a:r>
            <a:r>
              <a:rPr lang="ru-RU" dirty="0" smtClean="0"/>
              <a:t>, что помогает выводить застойную лимфу в организме, повышает сопротивляемость организма, устраняет усталость. </a:t>
            </a:r>
          </a:p>
          <a:p>
            <a:r>
              <a:rPr lang="ru-RU" b="1" dirty="0" smtClean="0"/>
              <a:t>Квантовая технология </a:t>
            </a:r>
            <a:r>
              <a:rPr lang="ru-RU" dirty="0" smtClean="0"/>
              <a:t>относится к категории законов движения</a:t>
            </a:r>
            <a:br>
              <a:rPr lang="ru-RU" dirty="0" smtClean="0"/>
            </a:br>
            <a:r>
              <a:rPr lang="ru-RU" dirty="0" smtClean="0"/>
              <a:t>микроскопических частиц, она может увеличивать и усиливать</a:t>
            </a:r>
            <a:br>
              <a:rPr lang="ru-RU" dirty="0" smtClean="0"/>
            </a:br>
            <a:r>
              <a:rPr lang="ru-RU" dirty="0" smtClean="0"/>
              <a:t>проникновение </a:t>
            </a:r>
            <a:r>
              <a:rPr lang="ru-RU" dirty="0" err="1" smtClean="0"/>
              <a:t>терагерцевых</a:t>
            </a:r>
            <a:r>
              <a:rPr lang="ru-RU" dirty="0" smtClean="0"/>
              <a:t> волн, заставляя их более точно воздействовать при восстановлении поврежденных клеток .</a:t>
            </a:r>
            <a:endParaRPr lang="ru-RU" dirty="0"/>
          </a:p>
        </p:txBody>
      </p:sp>
      <p:pic>
        <p:nvPicPr>
          <p:cNvPr id="8195" name="Picture 3" descr="C:\Users\User\Desktop\активатор\шкала электромагнитных вол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1" y="0"/>
            <a:ext cx="4419600" cy="28996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Область применения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64096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7886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10" descr="591db8251fe79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954"/>
          <a:stretch>
            <a:fillRect/>
          </a:stretch>
        </p:blipFill>
        <p:spPr bwMode="auto">
          <a:xfrm>
            <a:off x="10716" y="-23813"/>
            <a:ext cx="9139238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图片 3" descr="640 (1).webp (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235" y="1077914"/>
            <a:ext cx="5332809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 descr="I:\005-产品部\珍优福新上产品\细胞理疗仪\细胞理疗仪案例（前期）\选取的案例--迎伊嘉\皮肤病\牛皮癣患者二十多年的痛苦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3595688"/>
            <a:ext cx="2174081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 descr="I:\005-产品部\珍优福新上产品\细胞理疗仪\细胞理疗仪案例（前期）\选取的案例--迎伊嘉\皮肤病\牛皮癣患者二十多年的痛苦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6" y="3621088"/>
            <a:ext cx="2241947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2" descr="I:\005-产品部\珍优福新上产品\细胞理疗仪\细胞理疗仪案例（前期）\选取的案例--迎伊嘉\皮肤病\牛皮癣患者二十多年的痛苦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335" y="3633788"/>
            <a:ext cx="2357438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89"/>
          <p:cNvSpPr txBox="1">
            <a:spLocks noChangeArrowheads="1"/>
          </p:cNvSpPr>
          <p:nvPr/>
        </p:nvSpPr>
        <p:spPr bwMode="auto">
          <a:xfrm>
            <a:off x="2843808" y="115546"/>
            <a:ext cx="3769519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 dirty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皮癣退掉</a:t>
            </a:r>
            <a:r>
              <a:rPr lang="ru-RU" altLang="zh-CN" sz="2000" dirty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 Лишай</a:t>
            </a:r>
          </a:p>
          <a:p>
            <a:pPr eaLnBrk="1" hangingPunct="1"/>
            <a:r>
              <a:rPr lang="ru-RU" altLang="zh-CN" sz="2000" dirty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до и после 10 процедур</a:t>
            </a:r>
            <a:endParaRPr lang="zh-CN" altLang="en-US" sz="2000" dirty="0">
              <a:solidFill>
                <a:srgbClr val="4371C4"/>
              </a:solidFill>
              <a:latin typeface="汉仪大黑简" charset="-122"/>
              <a:ea typeface="汉仪大黑简" charset="-122"/>
            </a:endParaRPr>
          </a:p>
        </p:txBody>
      </p:sp>
      <p:pic>
        <p:nvPicPr>
          <p:cNvPr id="25608" name="图片 11" descr="微信图片_2019011417392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3073" b="7344"/>
          <a:stretch>
            <a:fillRect/>
          </a:stretch>
        </p:blipFill>
        <p:spPr bwMode="auto">
          <a:xfrm>
            <a:off x="8077200" y="85726"/>
            <a:ext cx="1009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图片 2" descr="微信图片_2019092909242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652" t="7353" r="56802" b="5099"/>
          <a:stretch>
            <a:fillRect/>
          </a:stretch>
        </p:blipFill>
        <p:spPr bwMode="auto">
          <a:xfrm rot="840000">
            <a:off x="467916" y="4830764"/>
            <a:ext cx="47982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3"/>
          <p:cNvSpPr txBox="1"/>
          <p:nvPr>
            <p:custDataLst>
              <p:tags r:id="rId1"/>
            </p:custDataLst>
          </p:nvPr>
        </p:nvSpPr>
        <p:spPr>
          <a:xfrm>
            <a:off x="634603" y="422276"/>
            <a:ext cx="1756172" cy="758825"/>
          </a:xfrm>
          <a:prstGeom prst="rect">
            <a:avLst/>
          </a:prstGeom>
        </p:spPr>
        <p:txBody>
          <a:bodyPr lIns="51435" tIns="25717" rIns="51435" bIns="2571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endParaRPr lang="zh-CN" altLang="en-US" sz="4400" b="1" noProof="1">
              <a:solidFill>
                <a:srgbClr val="D76739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25612" name="TextBox 89"/>
          <p:cNvSpPr txBox="1">
            <a:spLocks noChangeArrowheads="1"/>
          </p:cNvSpPr>
          <p:nvPr/>
        </p:nvSpPr>
        <p:spPr bwMode="auto">
          <a:xfrm>
            <a:off x="1763688" y="5854868"/>
            <a:ext cx="72008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sz="2000" dirty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Псориаз</a:t>
            </a:r>
          </a:p>
          <a:p>
            <a:pPr eaLnBrk="1" hangingPunct="1"/>
            <a:r>
              <a:rPr lang="ru-RU" altLang="zh-CN" sz="2000" dirty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до и после 10 процедур, после 16 процедур</a:t>
            </a:r>
            <a:endParaRPr lang="zh-CN" altLang="en-US" sz="2000" dirty="0">
              <a:solidFill>
                <a:srgbClr val="4371C4"/>
              </a:solidFill>
              <a:latin typeface="汉仪大黑简" charset="-122"/>
              <a:ea typeface="汉仪大黑简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448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12" descr="591db8251fe79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954"/>
          <a:stretch>
            <a:fillRect/>
          </a:stretch>
        </p:blipFill>
        <p:spPr bwMode="auto">
          <a:xfrm>
            <a:off x="10716" y="-23813"/>
            <a:ext cx="9139238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89"/>
          <p:cNvSpPr txBox="1">
            <a:spLocks noChangeArrowheads="1"/>
          </p:cNvSpPr>
          <p:nvPr/>
        </p:nvSpPr>
        <p:spPr bwMode="auto">
          <a:xfrm>
            <a:off x="592932" y="-43040"/>
            <a:ext cx="29265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激活四次，皮炎基本没有了</a:t>
            </a:r>
            <a:r>
              <a:rPr lang="ru-RU" altLang="zh-CN" dirty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 Дерматит, до и после 4 процедур</a:t>
            </a:r>
            <a:endParaRPr lang="zh-CN" altLang="en-US" dirty="0">
              <a:solidFill>
                <a:srgbClr val="4371C4"/>
              </a:solidFill>
              <a:latin typeface="汉仪大黑简" charset="-122"/>
              <a:ea typeface="汉仪大黑简" charset="-122"/>
            </a:endParaRPr>
          </a:p>
        </p:txBody>
      </p:sp>
      <p:pic>
        <p:nvPicPr>
          <p:cNvPr id="26628" name="图片 1" descr="640.web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" y="1133476"/>
            <a:ext cx="373261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图片 4" descr="640.webp (3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58"/>
          <a:stretch>
            <a:fillRect/>
          </a:stretch>
        </p:blipFill>
        <p:spPr bwMode="auto">
          <a:xfrm>
            <a:off x="885825" y="3546476"/>
            <a:ext cx="3006329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89"/>
          <p:cNvSpPr txBox="1">
            <a:spLocks noChangeArrowheads="1"/>
          </p:cNvSpPr>
          <p:nvPr/>
        </p:nvSpPr>
        <p:spPr bwMode="auto">
          <a:xfrm>
            <a:off x="4831556" y="458789"/>
            <a:ext cx="431244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激活</a:t>
            </a:r>
            <a:r>
              <a:rPr lang="en-US" altLang="zh-CN" sz="200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13</a:t>
            </a:r>
            <a:r>
              <a:rPr lang="zh-CN" altLang="en-US" sz="200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次，红色皮癣渐渐消失</a:t>
            </a:r>
            <a:r>
              <a:rPr lang="ru-RU" altLang="zh-CN" sz="200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 Красный дерматофитоз/лишай, до и после 13 раз</a:t>
            </a:r>
            <a:endParaRPr lang="zh-CN" altLang="en-US" sz="2000">
              <a:solidFill>
                <a:srgbClr val="4371C4"/>
              </a:solidFill>
              <a:latin typeface="汉仪大黑简" charset="-122"/>
              <a:ea typeface="汉仪大黑简" charset="-122"/>
            </a:endParaRPr>
          </a:p>
        </p:txBody>
      </p:sp>
      <p:pic>
        <p:nvPicPr>
          <p:cNvPr id="26631" name="图片 6" descr="640 (1).web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07" y="1184276"/>
            <a:ext cx="4108847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" descr="I:\005-产品部\珍优福新上产品\细胞理疗仪\细胞理疗仪案例（前期）\选取的案例--迎伊嘉\皮肤病\修复皮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332" y="3744913"/>
            <a:ext cx="2037160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2" descr="I:\005-产品部\珍优福新上产品\细胞理疗仪\细胞理疗仪案例（前期）\选取的案例--迎伊嘉\皮肤病\修复皮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4669" b="6946"/>
          <a:stretch>
            <a:fillRect/>
          </a:stretch>
        </p:blipFill>
        <p:spPr bwMode="auto">
          <a:xfrm>
            <a:off x="6240066" y="3757613"/>
            <a:ext cx="2147888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TextBox 89"/>
          <p:cNvSpPr txBox="1">
            <a:spLocks noChangeArrowheads="1"/>
          </p:cNvSpPr>
          <p:nvPr/>
        </p:nvSpPr>
        <p:spPr bwMode="auto">
          <a:xfrm>
            <a:off x="7787879" y="5326063"/>
            <a:ext cx="577453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皮癣</a:t>
            </a:r>
          </a:p>
        </p:txBody>
      </p:sp>
      <p:pic>
        <p:nvPicPr>
          <p:cNvPr id="26635" name="图片 11" descr="微信图片_2019011417392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3073" b="7344"/>
          <a:stretch>
            <a:fillRect/>
          </a:stretch>
        </p:blipFill>
        <p:spPr bwMode="auto">
          <a:xfrm>
            <a:off x="8077200" y="85726"/>
            <a:ext cx="1009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Прямоугольник 11"/>
          <p:cNvSpPr>
            <a:spLocks noChangeArrowheads="1"/>
          </p:cNvSpPr>
          <p:nvPr/>
        </p:nvSpPr>
        <p:spPr bwMode="auto">
          <a:xfrm>
            <a:off x="379809" y="6213476"/>
            <a:ext cx="53394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dirty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Воспаление волосяного </a:t>
            </a:r>
            <a:r>
              <a:rPr lang="ru-RU" altLang="zh-CN" dirty="0" err="1" smtClean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мешочка,до</a:t>
            </a:r>
            <a:r>
              <a:rPr lang="ru-RU" altLang="zh-CN" dirty="0" smtClean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 </a:t>
            </a:r>
            <a:r>
              <a:rPr lang="ru-RU" altLang="zh-CN" dirty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и после 2 раз</a:t>
            </a:r>
            <a:endParaRPr lang="ru-RU" altLang="ru-RU" dirty="0"/>
          </a:p>
        </p:txBody>
      </p:sp>
      <p:sp>
        <p:nvSpPr>
          <p:cNvPr id="26637" name="Прямоугольник 12"/>
          <p:cNvSpPr>
            <a:spLocks noChangeArrowheads="1"/>
          </p:cNvSpPr>
          <p:nvPr/>
        </p:nvSpPr>
        <p:spPr bwMode="auto">
          <a:xfrm>
            <a:off x="5719251" y="5968466"/>
            <a:ext cx="31895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dirty="0" err="1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Дерматофитоз</a:t>
            </a:r>
            <a:r>
              <a:rPr lang="ru-RU" altLang="zh-CN" dirty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/лишай до и после 4 раз</a:t>
            </a:r>
            <a:endParaRPr lang="ru-RU" altLang="ru-RU" dirty="0"/>
          </a:p>
        </p:txBody>
      </p:sp>
    </p:spTree>
    <p:extLst>
      <p:ext uri="{BB962C8B-B14F-4D97-AF65-F5344CB8AC3E}">
        <p14:creationId xmlns="" xmlns:p14="http://schemas.microsoft.com/office/powerpoint/2010/main" val="75731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9" descr="591db8251fe79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954"/>
          <a:stretch>
            <a:fillRect/>
          </a:stretch>
        </p:blipFill>
        <p:spPr bwMode="auto">
          <a:xfrm>
            <a:off x="10716" y="-23813"/>
            <a:ext cx="9139238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89"/>
          <p:cNvSpPr txBox="1">
            <a:spLocks noChangeArrowheads="1"/>
          </p:cNvSpPr>
          <p:nvPr/>
        </p:nvSpPr>
        <p:spPr bwMode="auto">
          <a:xfrm>
            <a:off x="1465660" y="3956050"/>
            <a:ext cx="30432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脚癣，激活三次后</a:t>
            </a:r>
            <a:endParaRPr lang="ru-RU" altLang="zh-CN" sz="2000">
              <a:solidFill>
                <a:srgbClr val="4371C4"/>
              </a:solidFill>
              <a:latin typeface="汉仪大黑简" charset="-122"/>
              <a:ea typeface="汉仪大黑简" charset="-122"/>
            </a:endParaRPr>
          </a:p>
          <a:p>
            <a:pPr eaLnBrk="1" hangingPunct="1"/>
            <a:r>
              <a:rPr lang="ru-RU" altLang="ru-RU" sz="2000"/>
              <a:t>дерматомикоз ног,</a:t>
            </a:r>
          </a:p>
          <a:p>
            <a:pPr eaLnBrk="1" hangingPunct="1"/>
            <a:r>
              <a:rPr lang="ru-RU" altLang="zh-CN" sz="200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после 3 раз</a:t>
            </a:r>
            <a:endParaRPr lang="zh-CN" altLang="en-US" sz="2000">
              <a:solidFill>
                <a:srgbClr val="4371C4"/>
              </a:solidFill>
              <a:latin typeface="汉仪大黑简" charset="-122"/>
              <a:ea typeface="汉仪大黑简" charset="-122"/>
            </a:endParaRPr>
          </a:p>
        </p:txBody>
      </p:sp>
      <p:pic>
        <p:nvPicPr>
          <p:cNvPr id="27652" name="Picture 4" descr="I:\005-产品部\珍优福新上产品\细胞理疗仪\细胞理疗仪案例（前期）\案例\修改过的图片\7批-原始-5.2中午12点\未贴标\未知病\微信图片_201805021544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79" y="434975"/>
            <a:ext cx="3673078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图片 2" descr="640 (1).webp (2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611"/>
          <a:stretch>
            <a:fillRect/>
          </a:stretch>
        </p:blipFill>
        <p:spPr bwMode="auto">
          <a:xfrm>
            <a:off x="5450682" y="423864"/>
            <a:ext cx="291346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89"/>
          <p:cNvSpPr txBox="1">
            <a:spLocks noChangeArrowheads="1"/>
          </p:cNvSpPr>
          <p:nvPr/>
        </p:nvSpPr>
        <p:spPr bwMode="auto">
          <a:xfrm>
            <a:off x="7853363" y="2195514"/>
            <a:ext cx="1104900" cy="31700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 dirty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风疹减轻</a:t>
            </a:r>
            <a:endParaRPr lang="ru-RU" altLang="zh-CN" sz="2000" dirty="0">
              <a:solidFill>
                <a:srgbClr val="4371C4"/>
              </a:solidFill>
              <a:latin typeface="汉仪大黑简" charset="-122"/>
              <a:ea typeface="汉仪大黑简" charset="-122"/>
            </a:endParaRPr>
          </a:p>
          <a:p>
            <a:pPr eaLnBrk="1" hangingPunct="1"/>
            <a:r>
              <a:rPr lang="ru-RU" altLang="zh-CN" sz="2000" dirty="0" smtClean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Крапивница, </a:t>
            </a:r>
            <a:r>
              <a:rPr lang="ru-RU" altLang="zh-CN" sz="2000" dirty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до/после 3 раз</a:t>
            </a:r>
            <a:endParaRPr lang="zh-CN" altLang="en-US" sz="2000" dirty="0">
              <a:solidFill>
                <a:srgbClr val="4371C4"/>
              </a:solidFill>
              <a:latin typeface="汉仪大黑简" charset="-122"/>
              <a:ea typeface="汉仪大黑简" charset="-122"/>
            </a:endParaRPr>
          </a:p>
        </p:txBody>
      </p:sp>
      <p:sp>
        <p:nvSpPr>
          <p:cNvPr id="27655" name="TextBox 89"/>
          <p:cNvSpPr txBox="1">
            <a:spLocks noChangeArrowheads="1"/>
          </p:cNvSpPr>
          <p:nvPr/>
        </p:nvSpPr>
        <p:spPr bwMode="auto">
          <a:xfrm>
            <a:off x="2963466" y="5319713"/>
            <a:ext cx="217408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激活</a:t>
            </a:r>
            <a:r>
              <a:rPr lang="en-US" altLang="zh-CN" sz="200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2</a:t>
            </a:r>
            <a:r>
              <a:rPr lang="zh-CN" altLang="en-US" sz="200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次，脚部肿胀消失</a:t>
            </a:r>
            <a:endParaRPr lang="ru-RU" altLang="zh-CN" sz="2000">
              <a:solidFill>
                <a:srgbClr val="4371C4"/>
              </a:solidFill>
              <a:latin typeface="汉仪大黑简" charset="-122"/>
              <a:ea typeface="汉仪大黑简" charset="-122"/>
            </a:endParaRPr>
          </a:p>
          <a:p>
            <a:pPr eaLnBrk="1" hangingPunct="1"/>
            <a:r>
              <a:rPr lang="ru-RU" altLang="zh-CN" sz="200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Отек ног,</a:t>
            </a:r>
          </a:p>
          <a:p>
            <a:pPr eaLnBrk="1" hangingPunct="1"/>
            <a:r>
              <a:rPr lang="ru-RU" altLang="zh-CN" sz="200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до/после 2 раз</a:t>
            </a:r>
            <a:endParaRPr lang="zh-CN" altLang="en-US" sz="2000">
              <a:solidFill>
                <a:srgbClr val="4371C4"/>
              </a:solidFill>
              <a:latin typeface="汉仪大黑简" charset="-122"/>
              <a:ea typeface="汉仪大黑简" charset="-122"/>
            </a:endParaRPr>
          </a:p>
        </p:txBody>
      </p:sp>
      <p:pic>
        <p:nvPicPr>
          <p:cNvPr id="27656" name="图片 10" descr="640.webp (5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3402013"/>
            <a:ext cx="3124200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图片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47" y="4975226"/>
            <a:ext cx="1665684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图片 12" descr="微信图片_201901141739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3073" b="7344"/>
          <a:stretch>
            <a:fillRect/>
          </a:stretch>
        </p:blipFill>
        <p:spPr bwMode="auto">
          <a:xfrm>
            <a:off x="8077200" y="85726"/>
            <a:ext cx="1009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6331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13" descr="591db8251fe79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954"/>
          <a:stretch>
            <a:fillRect/>
          </a:stretch>
        </p:blipFill>
        <p:spPr bwMode="auto">
          <a:xfrm>
            <a:off x="10716" y="-23813"/>
            <a:ext cx="9139238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H:\005-产品部\珍优福新上产品\细胞理疗仪\细胞理疗仪案例（前期）\案例\原始图\公众号 4月新增用户反馈\20次 ， 糖尿病伤口结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9872"/>
          <a:stretch>
            <a:fillRect/>
          </a:stretch>
        </p:blipFill>
        <p:spPr bwMode="auto">
          <a:xfrm>
            <a:off x="2170510" y="3082925"/>
            <a:ext cx="2949178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 descr="H:\005-产品部\珍优福新上产品\细胞理疗仪\细胞理疗仪案例（前期）\案例\原始图\公众号 4月新增用户反馈\20次 ， 糖尿病伤口结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128"/>
          <a:stretch>
            <a:fillRect/>
          </a:stretch>
        </p:blipFill>
        <p:spPr bwMode="auto">
          <a:xfrm>
            <a:off x="5188744" y="3082925"/>
            <a:ext cx="2950369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2612232" y="5794375"/>
            <a:ext cx="877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激活前</a:t>
            </a:r>
          </a:p>
        </p:txBody>
      </p:sp>
      <p:sp>
        <p:nvSpPr>
          <p:cNvPr id="28678" name="TextBox 8"/>
          <p:cNvSpPr txBox="1">
            <a:spLocks noChangeArrowheads="1"/>
          </p:cNvSpPr>
          <p:nvPr/>
        </p:nvSpPr>
        <p:spPr bwMode="auto">
          <a:xfrm>
            <a:off x="6577996" y="5794375"/>
            <a:ext cx="156966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1800"/>
              </a:lnSpc>
            </a:pPr>
            <a:r>
              <a:rPr lang="en-US" altLang="zh-CN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20</a:t>
            </a:r>
            <a:r>
              <a:rPr lang="zh-CN" altLang="en-US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次后，</a:t>
            </a:r>
          </a:p>
          <a:p>
            <a:pPr algn="ctr" eaLnBrk="1" hangingPunct="1">
              <a:lnSpc>
                <a:spcPts val="1800"/>
              </a:lnSpc>
            </a:pPr>
            <a:r>
              <a:rPr lang="zh-CN" altLang="en-US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伤口愈合结痂</a:t>
            </a:r>
          </a:p>
        </p:txBody>
      </p:sp>
      <p:sp>
        <p:nvSpPr>
          <p:cNvPr id="28679" name="TextBox 9"/>
          <p:cNvSpPr txBox="1">
            <a:spLocks noChangeArrowheads="1"/>
          </p:cNvSpPr>
          <p:nvPr/>
        </p:nvSpPr>
        <p:spPr bwMode="auto">
          <a:xfrm>
            <a:off x="5495926" y="5794376"/>
            <a:ext cx="9541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10</a:t>
            </a:r>
            <a:r>
              <a:rPr lang="zh-CN" altLang="en-US" sz="200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次后</a:t>
            </a:r>
          </a:p>
        </p:txBody>
      </p:sp>
      <p:sp>
        <p:nvSpPr>
          <p:cNvPr id="28680" name="TextBox 10"/>
          <p:cNvSpPr txBox="1">
            <a:spLocks noChangeArrowheads="1"/>
          </p:cNvSpPr>
          <p:nvPr/>
        </p:nvSpPr>
        <p:spPr bwMode="auto">
          <a:xfrm>
            <a:off x="4051697" y="5778501"/>
            <a:ext cx="8258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5</a:t>
            </a:r>
            <a:r>
              <a:rPr lang="zh-CN" altLang="en-US" sz="200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次后</a:t>
            </a:r>
          </a:p>
        </p:txBody>
      </p:sp>
      <p:pic>
        <p:nvPicPr>
          <p:cNvPr id="28681" name="Picture 2" descr="H:\005-产品部\珍优福新上产品\细胞理疗仪\细胞理疗仪案例（前期）\案例\修改过的图片\11批-原始-7.3上午\未贴标\未知病\微信图片_201807031106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33" r="12698" b="49748"/>
          <a:stretch>
            <a:fillRect/>
          </a:stretch>
        </p:blipFill>
        <p:spPr bwMode="auto">
          <a:xfrm>
            <a:off x="1117997" y="733426"/>
            <a:ext cx="2480072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2" descr="H:\005-产品部\珍优福新上产品\细胞理疗仪\细胞理疗仪案例（前期）\案例\修改过的图片\11批-原始-7.3上午\未贴标\未知病\微信图片_201807031106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98" r="789"/>
          <a:stretch>
            <a:fillRect/>
          </a:stretch>
        </p:blipFill>
        <p:spPr bwMode="auto">
          <a:xfrm>
            <a:off x="3686175" y="711200"/>
            <a:ext cx="2958704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7"/>
          <p:cNvSpPr txBox="1">
            <a:spLocks noChangeArrowheads="1"/>
          </p:cNvSpPr>
          <p:nvPr/>
        </p:nvSpPr>
        <p:spPr bwMode="auto">
          <a:xfrm>
            <a:off x="1" y="2832101"/>
            <a:ext cx="7917552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糖尿病并发症伤口化脓</a:t>
            </a:r>
            <a:endParaRPr lang="ru-RU" altLang="zh-CN" dirty="0">
              <a:solidFill>
                <a:srgbClr val="4371C4"/>
              </a:solidFill>
              <a:latin typeface="汉仪大黑简" charset="-122"/>
              <a:ea typeface="汉仪大黑简" charset="-122"/>
            </a:endParaRPr>
          </a:p>
          <a:p>
            <a:pPr eaLnBrk="1" hangingPunct="1"/>
            <a:r>
              <a:rPr lang="ru-RU" altLang="zh-CN" dirty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Гнойные раны из-за сахарного диабета</a:t>
            </a:r>
            <a:endParaRPr lang="zh-CN" altLang="en-US" dirty="0">
              <a:solidFill>
                <a:srgbClr val="4371C4"/>
              </a:solidFill>
              <a:latin typeface="汉仪大黑简" charset="-122"/>
              <a:ea typeface="汉仪大黑简" charset="-122"/>
            </a:endParaRPr>
          </a:p>
        </p:txBody>
      </p:sp>
      <p:sp>
        <p:nvSpPr>
          <p:cNvPr id="28684" name="TextBox 7"/>
          <p:cNvSpPr txBox="1">
            <a:spLocks noChangeArrowheads="1"/>
          </p:cNvSpPr>
          <p:nvPr/>
        </p:nvSpPr>
        <p:spPr bwMode="auto">
          <a:xfrm>
            <a:off x="1140072" y="257175"/>
            <a:ext cx="5432822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zh-CN" dirty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带状疱疹</a:t>
            </a:r>
            <a:r>
              <a:rPr lang="ru-RU" altLang="zh-CN" dirty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 Опоясывающий лишай, до/после 1 раза, после 2 раз</a:t>
            </a:r>
            <a:endParaRPr lang="zh-CN" altLang="zh-CN" dirty="0">
              <a:solidFill>
                <a:srgbClr val="4371C4"/>
              </a:solidFill>
              <a:latin typeface="汉仪大黑简" charset="-122"/>
              <a:ea typeface="汉仪大黑简" charset="-122"/>
            </a:endParaRPr>
          </a:p>
        </p:txBody>
      </p:sp>
      <p:pic>
        <p:nvPicPr>
          <p:cNvPr id="28685" name="图片 11" descr="微信图片_201901141739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3073" b="7344"/>
          <a:stretch>
            <a:fillRect/>
          </a:stretch>
        </p:blipFill>
        <p:spPr bwMode="auto">
          <a:xfrm>
            <a:off x="8077200" y="85726"/>
            <a:ext cx="1009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图片 4" descr="微信图片_2019092909242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652" t="7353" r="56802" b="5099"/>
          <a:stretch>
            <a:fillRect/>
          </a:stretch>
        </p:blipFill>
        <p:spPr bwMode="auto">
          <a:xfrm rot="840000">
            <a:off x="467916" y="4830764"/>
            <a:ext cx="47982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7" name="Прямоугольник 14"/>
          <p:cNvSpPr>
            <a:spLocks noChangeArrowheads="1"/>
          </p:cNvSpPr>
          <p:nvPr/>
        </p:nvSpPr>
        <p:spPr bwMode="auto">
          <a:xfrm>
            <a:off x="107504" y="6430585"/>
            <a:ext cx="93025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dirty="0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До и после 5 процедур, 10 процедур, 20 процедур</a:t>
            </a:r>
            <a:endParaRPr lang="zh-CN" altLang="en-US" dirty="0">
              <a:solidFill>
                <a:srgbClr val="4371C4"/>
              </a:solidFill>
              <a:latin typeface="汉仪大黑简" charset="-122"/>
              <a:ea typeface="汉仪大黑简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329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8" descr="591db8251fe79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954"/>
          <a:stretch>
            <a:fillRect/>
          </a:stretch>
        </p:blipFill>
        <p:spPr bwMode="auto">
          <a:xfrm>
            <a:off x="10716" y="-23813"/>
            <a:ext cx="9139238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I:\005-产品部\珍优福新上产品\细胞理疗仪\细胞理疗仪案例（前期）\选取的案例--迎伊嘉\1641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867"/>
          <a:stretch>
            <a:fillRect/>
          </a:stretch>
        </p:blipFill>
        <p:spPr bwMode="auto">
          <a:xfrm>
            <a:off x="3468291" y="839789"/>
            <a:ext cx="1279922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 descr="I:\005-产品部\珍优福新上产品\细胞理疗仪\细胞理疗仪案例（前期）\选取的案例--迎伊嘉\1641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133" r="33734"/>
          <a:stretch>
            <a:fillRect/>
          </a:stretch>
        </p:blipFill>
        <p:spPr bwMode="auto">
          <a:xfrm>
            <a:off x="2141935" y="839789"/>
            <a:ext cx="1279922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" descr="I:\005-产品部\珍优福新上产品\细胞理疗仪\细胞理疗仪案例（前期）\选取的案例--迎伊嘉\1641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266"/>
          <a:stretch>
            <a:fillRect/>
          </a:stretch>
        </p:blipFill>
        <p:spPr bwMode="auto">
          <a:xfrm>
            <a:off x="795338" y="839789"/>
            <a:ext cx="1303735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" descr="I:\005-产品部\珍优福新上产品\细胞理疗仪\细胞理疗仪案例（前期）\案例\修改过的图片\8批-原始-5.15早10点\未贴标_2\脂肪瘤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642"/>
          <a:stretch>
            <a:fillRect/>
          </a:stretch>
        </p:blipFill>
        <p:spPr bwMode="auto">
          <a:xfrm>
            <a:off x="1133475" y="4017964"/>
            <a:ext cx="34004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2" descr="I:\005-产品部\珍优福新上产品\细胞理疗仪\细胞理疗仪案例（前期）\案例\修改过的图片\8批-原始-5.15早10点\未贴标_2\脂肪瘤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853"/>
          <a:stretch>
            <a:fillRect/>
          </a:stretch>
        </p:blipFill>
        <p:spPr bwMode="auto">
          <a:xfrm>
            <a:off x="4591051" y="4017964"/>
            <a:ext cx="3412331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2" descr="I:\005-产品部\珍优福新上产品\细胞理疗仪\细胞理疗仪案例（前期）\案例\修改过的图片\7批-原始-5.2中午12点\未贴标\肉瘤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465263"/>
            <a:ext cx="3502819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图片 11" descr="微信图片_201901141739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3073" b="7344"/>
          <a:stretch>
            <a:fillRect/>
          </a:stretch>
        </p:blipFill>
        <p:spPr bwMode="auto">
          <a:xfrm>
            <a:off x="8077200" y="85726"/>
            <a:ext cx="1009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Прямоугольник 9"/>
          <p:cNvSpPr>
            <a:spLocks noChangeArrowheads="1"/>
          </p:cNvSpPr>
          <p:nvPr/>
        </p:nvSpPr>
        <p:spPr bwMode="auto">
          <a:xfrm>
            <a:off x="3965973" y="212725"/>
            <a:ext cx="4339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Образования на коже</a:t>
            </a:r>
            <a:endParaRPr lang="zh-CN" altLang="en-US">
              <a:solidFill>
                <a:srgbClr val="4371C4"/>
              </a:solidFill>
              <a:latin typeface="汉仪大黑简" charset="-122"/>
              <a:ea typeface="汉仪大黑简" charset="-122"/>
            </a:endParaRPr>
          </a:p>
        </p:txBody>
      </p:sp>
      <p:sp>
        <p:nvSpPr>
          <p:cNvPr id="29707" name="Прямоугольник 10"/>
          <p:cNvSpPr>
            <a:spLocks noChangeArrowheads="1"/>
          </p:cNvSpPr>
          <p:nvPr/>
        </p:nvSpPr>
        <p:spPr bwMode="auto">
          <a:xfrm>
            <a:off x="1184673" y="463550"/>
            <a:ext cx="45704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>
                <a:solidFill>
                  <a:srgbClr val="4371C4"/>
                </a:solidFill>
                <a:latin typeface="汉仪大黑简" charset="-122"/>
                <a:ea typeface="汉仪大黑简" charset="-122"/>
              </a:rPr>
              <a:t>До и после 5 раз, 30 раз</a:t>
            </a:r>
            <a:endParaRPr lang="zh-CN" altLang="en-US">
              <a:solidFill>
                <a:srgbClr val="4371C4"/>
              </a:solidFill>
              <a:latin typeface="汉仪大黑简" charset="-122"/>
              <a:ea typeface="汉仪大黑简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059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15"/>
  <p:tag name="KSO_WM_UNIT_TYPE" val="a"/>
  <p:tag name="KSO_WM_UNIT_INDEX" val="1"/>
  <p:tag name="KSO_WM_UNIT_ID" val="custom215_14*a*1"/>
  <p:tag name="KSO_WM_UNIT_CLEAR" val="1"/>
  <p:tag name="KSO_WM_UNIT_LAYERLEVEL" val="1"/>
  <p:tag name="KSO_WM_UNIT_VALUE" val="29"/>
  <p:tag name="KSO_WM_UNIT_ISCONTENTSTITLE" val="0"/>
  <p:tag name="KSO_WM_UNIT_HIGHLIGHT" val="0"/>
  <p:tag name="KSO_WM_UNIT_COMPATIBLE" val="0"/>
  <p:tag name="KSO_WM_UNIT_PRESET_TEXT_INDEX" val="3"/>
  <p:tag name="KSO_WM_UNIT_PRESET_TEXT_LEN" val="2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187</TotalTime>
  <Words>484</Words>
  <Application>Microsoft Office PowerPoint</Application>
  <PresentationFormat>Экран (4:3)</PresentationFormat>
  <Paragraphs>67</Paragraphs>
  <Slides>18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Обычная</vt:lpstr>
      <vt:lpstr>Активатор клеток</vt:lpstr>
      <vt:lpstr>ЦЕНА: 2500 $</vt:lpstr>
      <vt:lpstr>Технология</vt:lpstr>
      <vt:lpstr>Область применения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Активатор клеток</dc:title>
  <dc:creator>User</dc:creator>
  <cp:lastModifiedBy>User</cp:lastModifiedBy>
  <cp:revision>10</cp:revision>
  <dcterms:created xsi:type="dcterms:W3CDTF">2020-05-29T10:35:15Z</dcterms:created>
  <dcterms:modified xsi:type="dcterms:W3CDTF">2021-10-29T09:53:25Z</dcterms:modified>
</cp:coreProperties>
</file>